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notesSlides/_rels/notesSlide2.xml.rels" ContentType="application/vnd.openxmlformats-package.relationships+xml"/>
  <Override PartName="/ppt/notesSlides/_rels/notesSlide4.xml.rels" ContentType="application/vnd.openxmlformats-package.relationships+xml"/>
  <Override PartName="/ppt/notesSlides/_rels/notesSlide6.xml.rels" ContentType="application/vnd.openxmlformats-package.relationships+xml"/>
  <Override PartName="/ppt/notesSlides/_rels/notesSlide8.xml.rels" ContentType="application/vnd.openxmlformats-package.relationships+xml"/>
  <Override PartName="/ppt/notesSlides/_rels/notesSlide15.xml.rels" ContentType="application/vnd.openxmlformats-package.relationships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media/image9.png" ContentType="image/png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10.png" ContentType="image/png"/>
  <Override PartName="/ppt/media/image11.png" ContentType="image/png"/>
  <Override PartName="/ppt/media/image12.png" ContentType="image/png"/>
  <Override PartName="/ppt/media/image13.png" ContentType="image/png"/>
  <Override PartName="/ppt/media/image14.png" ContentType="image/png"/>
  <Override PartName="/ppt/media/image15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x="12192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pl-PL" sz="4400" spc="-1" strike="noStrike">
                <a:latin typeface="Arial"/>
              </a:rPr>
              <a:t>Kliknij, aby przesunąć slajd</a:t>
            </a:r>
            <a:endParaRPr b="0" lang="pl-PL" sz="4400" spc="-1" strike="noStrike"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pl-PL" sz="2000" spc="-1" strike="noStrike">
                <a:latin typeface="Arial"/>
              </a:rPr>
              <a:t>Kliknij, aby edytować format notatek</a:t>
            </a:r>
            <a:endParaRPr b="0" lang="pl-PL" sz="2000" spc="-1" strike="noStrike"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pl-PL" sz="1400" spc="-1" strike="noStrike">
                <a:latin typeface="Times New Roman"/>
              </a:rPr>
              <a:t> </a:t>
            </a:r>
            <a:endParaRPr b="0" lang="pl-PL" sz="1400" spc="-1" strike="noStrike">
              <a:latin typeface="Times New Roman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pl-PL" sz="1400" spc="-1" strike="noStrike">
                <a:latin typeface="Times New Roman"/>
              </a:rPr>
              <a:t> </a:t>
            </a:r>
            <a:endParaRPr b="0" lang="pl-PL" sz="1400" spc="-1" strike="noStrike">
              <a:latin typeface="Times New Roman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pl-PL" sz="1400" spc="-1" strike="noStrike">
                <a:latin typeface="Times New Roman"/>
              </a:rPr>
              <a:t> </a:t>
            </a:r>
            <a:endParaRPr b="0" lang="pl-PL" sz="1400" spc="-1" strike="noStrike">
              <a:latin typeface="Times New Roman"/>
            </a:endParaRPr>
          </a:p>
        </p:txBody>
      </p:sp>
      <p:sp>
        <p:nvSpPr>
          <p:cNvPr id="81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A715D8CB-0112-4ED2-84E7-027D2F0AD187}" type="slidenum">
              <a:rPr b="0" lang="pl-PL" sz="1400" spc="-1" strike="noStrike">
                <a:latin typeface="Times New Roman"/>
              </a:rPr>
              <a:t>1</a:t>
            </a:fld>
            <a:endParaRPr b="0" lang="pl-PL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5.xml.rels><?xml version="1.0" encoding="UTF-8"?>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notesSlide1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5680" cy="3085560"/>
          </a:xfrm>
          <a:prstGeom prst="rect">
            <a:avLst/>
          </a:prstGeom>
        </p:spPr>
      </p:sp>
      <p:sp>
        <p:nvSpPr>
          <p:cNvPr id="224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pl-PL" sz="2000" spc="-1" strike="noStrike">
              <a:latin typeface="Arial"/>
            </a:endParaRPr>
          </a:p>
        </p:txBody>
      </p:sp>
      <p:sp>
        <p:nvSpPr>
          <p:cNvPr id="225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CA5CC6D8-DEE5-41C6-9B34-0719D54EDD7E}" type="slidenum">
              <a:rPr b="0" lang="pl-PL" sz="1200" spc="-1" strike="noStrike">
                <a:latin typeface="Times New Roman"/>
              </a:rPr>
              <a:t>&lt;numer&gt;</a:t>
            </a:fld>
            <a:endParaRPr b="0" lang="pl-PL" sz="1200" spc="-1" strike="noStrike">
              <a:latin typeface="Arial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5680" cy="3085560"/>
          </a:xfrm>
          <a:prstGeom prst="rect">
            <a:avLst/>
          </a:prstGeom>
        </p:spPr>
      </p:sp>
      <p:sp>
        <p:nvSpPr>
          <p:cNvPr id="212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pl-PL" sz="2000" spc="-1" strike="noStrike">
              <a:latin typeface="Arial"/>
            </a:endParaRPr>
          </a:p>
        </p:txBody>
      </p:sp>
      <p:sp>
        <p:nvSpPr>
          <p:cNvPr id="213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92B583B6-C671-4A98-8F80-8FCA90E27F95}" type="slidenum">
              <a:rPr b="0" lang="pl-PL" sz="1200" spc="-1" strike="noStrike">
                <a:latin typeface="Times New Roman"/>
              </a:rPr>
              <a:t>1</a:t>
            </a:fld>
            <a:endParaRPr b="0" lang="pl-PL" sz="1200" spc="-1" strike="noStrike">
              <a:latin typeface="Arial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5680" cy="3085560"/>
          </a:xfrm>
          <a:prstGeom prst="rect">
            <a:avLst/>
          </a:prstGeom>
        </p:spPr>
      </p:sp>
      <p:sp>
        <p:nvSpPr>
          <p:cNvPr id="215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pl-PL" sz="2000" spc="-1" strike="noStrike">
              <a:latin typeface="Arial"/>
            </a:endParaRPr>
          </a:p>
        </p:txBody>
      </p:sp>
      <p:sp>
        <p:nvSpPr>
          <p:cNvPr id="216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2F5A5E3C-9C86-461A-B6E3-799236B3811B}" type="slidenum">
              <a:rPr b="0" lang="pl-PL" sz="1200" spc="-1" strike="noStrike">
                <a:latin typeface="Times New Roman"/>
              </a:rPr>
              <a:t>&lt;numer&gt;</a:t>
            </a:fld>
            <a:endParaRPr b="0" lang="pl-PL" sz="1200" spc="-1" strike="noStrike">
              <a:latin typeface="Arial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5680" cy="3085560"/>
          </a:xfrm>
          <a:prstGeom prst="rect">
            <a:avLst/>
          </a:prstGeom>
        </p:spPr>
      </p:sp>
      <p:sp>
        <p:nvSpPr>
          <p:cNvPr id="218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pl-PL" sz="2000" spc="-1" strike="noStrike">
              <a:latin typeface="Arial"/>
            </a:endParaRPr>
          </a:p>
        </p:txBody>
      </p:sp>
      <p:sp>
        <p:nvSpPr>
          <p:cNvPr id="219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04487C65-BF82-49BD-90E9-D21C94407AB5}" type="slidenum">
              <a:rPr b="0" lang="pl-PL" sz="1200" spc="-1" strike="noStrike">
                <a:latin typeface="Times New Roman"/>
              </a:rPr>
              <a:t>&lt;numer&gt;</a:t>
            </a:fld>
            <a:endParaRPr b="0" lang="pl-PL" sz="1200" spc="-1" strike="noStrike">
              <a:latin typeface="Arial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5680" cy="3085560"/>
          </a:xfrm>
          <a:prstGeom prst="rect">
            <a:avLst/>
          </a:prstGeom>
        </p:spPr>
      </p:sp>
      <p:sp>
        <p:nvSpPr>
          <p:cNvPr id="221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pl-PL" sz="2000" spc="-1" strike="noStrike">
              <a:latin typeface="Arial"/>
            </a:endParaRPr>
          </a:p>
        </p:txBody>
      </p:sp>
      <p:sp>
        <p:nvSpPr>
          <p:cNvPr id="222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4F555C30-F057-4695-8131-A955801728BD}" type="slidenum">
              <a:rPr b="0" lang="pl-PL" sz="1200" spc="-1" strike="noStrike">
                <a:latin typeface="Times New Roman"/>
              </a:rPr>
              <a:t>&lt;numer&gt;</a:t>
            </a:fld>
            <a:endParaRPr b="0" lang="pl-PL" sz="12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pl-PL" sz="4400" spc="-1" strike="noStrike">
                <a:latin typeface="Arial"/>
              </a:rPr>
              <a:t>Kliknij, aby edytować format tekstu tytułu</a:t>
            </a:r>
            <a:endParaRPr b="0" lang="pl-PL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3200" spc="-1" strike="noStrike">
                <a:latin typeface="Arial"/>
              </a:rPr>
              <a:t>Kliknij, aby edytować format tekstu konspektu</a:t>
            </a:r>
            <a:endParaRPr b="0" lang="pl-PL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800" spc="-1" strike="noStrike">
                <a:latin typeface="Arial"/>
              </a:rPr>
              <a:t>Drugi poziom konspektu</a:t>
            </a:r>
            <a:endParaRPr b="0" lang="pl-PL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400" spc="-1" strike="noStrike">
                <a:latin typeface="Arial"/>
              </a:rPr>
              <a:t>Trzeci poziom konspektu</a:t>
            </a:r>
            <a:endParaRPr b="0" lang="pl-PL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000" spc="-1" strike="noStrike">
                <a:latin typeface="Arial"/>
              </a:rPr>
              <a:t>Czwarty poziom konspektu</a:t>
            </a:r>
            <a:endParaRPr b="0" lang="pl-PL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latin typeface="Arial"/>
              </a:rPr>
              <a:t>Piąty poziom konspektu</a:t>
            </a:r>
            <a:endParaRPr b="0" lang="pl-PL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latin typeface="Arial"/>
              </a:rPr>
              <a:t>Szósty poziom konspektu</a:t>
            </a:r>
            <a:endParaRPr b="0" lang="pl-PL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latin typeface="Arial"/>
              </a:rPr>
              <a:t>Siódmy poziom konspektu</a:t>
            </a:r>
            <a:endParaRPr b="0" lang="pl-PL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838080" y="454680"/>
            <a:ext cx="1051488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r>
              <a:rPr b="0" lang="pl-PL" sz="1800" spc="-1" strike="noStrike">
                <a:latin typeface="Arial"/>
              </a:rPr>
              <a:t>Kliknij, aby edytować format tekstu tytułu</a:t>
            </a:r>
            <a:endParaRPr b="0" lang="pl-PL" sz="18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3200" spc="-1" strike="noStrike">
                <a:latin typeface="Arial"/>
              </a:rPr>
              <a:t>Kliknij, aby edytować format tekstu konspektu</a:t>
            </a:r>
            <a:endParaRPr b="0" lang="pl-PL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800" spc="-1" strike="noStrike">
                <a:latin typeface="Arial"/>
              </a:rPr>
              <a:t>Drugi poziom konspektu</a:t>
            </a:r>
            <a:endParaRPr b="0" lang="pl-PL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400" spc="-1" strike="noStrike">
                <a:latin typeface="Arial"/>
              </a:rPr>
              <a:t>Trzeci poziom konspektu</a:t>
            </a:r>
            <a:endParaRPr b="0" lang="pl-PL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000" spc="-1" strike="noStrike">
                <a:latin typeface="Arial"/>
              </a:rPr>
              <a:t>Czwarty poziom konspektu</a:t>
            </a:r>
            <a:endParaRPr b="0" lang="pl-PL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latin typeface="Arial"/>
              </a:rPr>
              <a:t>Piąty poziom konspektu</a:t>
            </a:r>
            <a:endParaRPr b="0" lang="pl-PL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latin typeface="Arial"/>
              </a:rPr>
              <a:t>Szósty poziom konspektu</a:t>
            </a:r>
            <a:endParaRPr b="0" lang="pl-PL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latin typeface="Arial"/>
              </a:rPr>
              <a:t>Siódmy poziom konspektu</a:t>
            </a:r>
            <a:endParaRPr b="0" lang="pl-PL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1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slideLayout" Target="../slideLayouts/slideLayout1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image" Target="../media/image14.pn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15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578520" y="1936440"/>
            <a:ext cx="8925480" cy="130356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pl-PL" sz="1800" spc="-1" strike="noStrike">
                <a:solidFill>
                  <a:srgbClr val="ffffff"/>
                </a:solidFill>
                <a:latin typeface="Calibri"/>
                <a:ea typeface="DejaVu Sans"/>
              </a:rPr>
              <a:t>Głównym źródłem ogrzewania Twojego gospodarstwa domowego jest kocioł zasilany paliwami gazowymi, zgłoszony do CEEB. Jeżeli zmieniłeś główne źródło ogrzewania w trakcie 2023 r., refundacja podatku VAT przysługuje Ci od momentu wpisania kotła zasilanego paliwami gazowymi do CEEB.</a:t>
            </a:r>
            <a:endParaRPr b="0" lang="pl-PL" sz="1800" spc="-1" strike="noStrike"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3047400" y="444960"/>
            <a:ext cx="6096960" cy="45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pl-PL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Refundacja podatku VAT przysługuje, jeżeli:</a:t>
            </a:r>
            <a:endParaRPr b="0" lang="pl-PL" sz="2400" spc="-1" strike="noStrike">
              <a:latin typeface="Arial"/>
            </a:endParaRPr>
          </a:p>
        </p:txBody>
      </p:sp>
      <p:sp>
        <p:nvSpPr>
          <p:cNvPr id="84" name="CustomShape 3"/>
          <p:cNvSpPr/>
          <p:nvPr/>
        </p:nvSpPr>
        <p:spPr>
          <a:xfrm>
            <a:off x="298440" y="4309560"/>
            <a:ext cx="9349560" cy="123444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pl-PL" sz="1800" spc="-1" strike="noStrike">
                <a:solidFill>
                  <a:srgbClr val="ffffff"/>
                </a:solidFill>
                <a:latin typeface="Calibri"/>
                <a:ea typeface="DejaVu Sans"/>
              </a:rPr>
              <a:t>Twój średni miesięczny dochód netto nie przekracza 2100 zł, w przypadku gospodarstwa domowego jednoosobowego, lub średni miesięczny dochód netto na osobę nie przekracza 1500 zł, w przypadku gospodarstwa domowego wieloosobowego</a:t>
            </a:r>
            <a:endParaRPr b="0" lang="pl-PL" sz="1800" spc="-1" strike="noStrike">
              <a:latin typeface="Arial"/>
            </a:endParaRPr>
          </a:p>
        </p:txBody>
      </p:sp>
      <p:sp>
        <p:nvSpPr>
          <p:cNvPr id="85" name="CustomShape 4"/>
          <p:cNvSpPr/>
          <p:nvPr/>
        </p:nvSpPr>
        <p:spPr>
          <a:xfrm>
            <a:off x="3047400" y="3429000"/>
            <a:ext cx="6096960" cy="394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pl-PL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oraz</a:t>
            </a:r>
            <a:endParaRPr b="0" lang="pl-PL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" name="Obraz 8" descr=""/>
          <p:cNvPicPr/>
          <p:nvPr/>
        </p:nvPicPr>
        <p:blipFill>
          <a:blip r:embed="rId1"/>
          <a:stretch/>
        </p:blipFill>
        <p:spPr>
          <a:xfrm>
            <a:off x="1885320" y="584640"/>
            <a:ext cx="5952240" cy="4018680"/>
          </a:xfrm>
          <a:prstGeom prst="rect">
            <a:avLst/>
          </a:prstGeom>
          <a:ln>
            <a:noFill/>
          </a:ln>
        </p:spPr>
      </p:pic>
      <p:sp>
        <p:nvSpPr>
          <p:cNvPr id="169" name="CustomShape 1"/>
          <p:cNvSpPr/>
          <p:nvPr/>
        </p:nvSpPr>
        <p:spPr>
          <a:xfrm>
            <a:off x="5832000" y="5539680"/>
            <a:ext cx="4007160" cy="79164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pl-PL" sz="1400" spc="-1" strike="noStrike">
                <a:solidFill>
                  <a:srgbClr val="ffffff"/>
                </a:solidFill>
                <a:latin typeface="Calibri"/>
                <a:ea typeface="DejaVu Sans"/>
              </a:rPr>
              <a:t>W przypadku braku świadczenia alimentów, sekcja Alimenty powinna wskazywać wartość 0,00 zł.</a:t>
            </a:r>
            <a:endParaRPr b="0" lang="pl-PL" sz="1400" spc="-1" strike="noStrike">
              <a:latin typeface="Arial"/>
            </a:endParaRPr>
          </a:p>
        </p:txBody>
      </p:sp>
      <p:sp>
        <p:nvSpPr>
          <p:cNvPr id="170" name="CustomShape 2"/>
          <p:cNvSpPr/>
          <p:nvPr/>
        </p:nvSpPr>
        <p:spPr>
          <a:xfrm>
            <a:off x="6596280" y="3960000"/>
            <a:ext cx="3195720" cy="114624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pl-PL" sz="1400" spc="-1" strike="noStrike">
                <a:solidFill>
                  <a:srgbClr val="ffffff"/>
                </a:solidFill>
                <a:latin typeface="Calibri"/>
                <a:ea typeface="DejaVu Sans"/>
              </a:rPr>
              <a:t>W przypadku zasądzenia alimentów na rzecz innych osób, powinieneś załączyć odpowiedni załącznik potwierdzający świadczenie tych alimentów.</a:t>
            </a:r>
            <a:endParaRPr b="0" lang="pl-PL" sz="1400" spc="-1" strike="noStrike">
              <a:latin typeface="Arial"/>
            </a:endParaRPr>
          </a:p>
        </p:txBody>
      </p:sp>
      <p:sp>
        <p:nvSpPr>
          <p:cNvPr id="171" name="CustomShape 3"/>
          <p:cNvSpPr/>
          <p:nvPr/>
        </p:nvSpPr>
        <p:spPr>
          <a:xfrm flipH="1" flipV="1">
            <a:off x="4357440" y="4695480"/>
            <a:ext cx="2365560" cy="12387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rgbClr val="3f6ec2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2" name="CustomShape 4"/>
          <p:cNvSpPr/>
          <p:nvPr/>
        </p:nvSpPr>
        <p:spPr>
          <a:xfrm flipH="1">
            <a:off x="4509000" y="4273560"/>
            <a:ext cx="3327840" cy="1112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rgbClr val="3f6ec2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CustomShape 1"/>
          <p:cNvSpPr/>
          <p:nvPr/>
        </p:nvSpPr>
        <p:spPr>
          <a:xfrm>
            <a:off x="7938360" y="1310760"/>
            <a:ext cx="3077640" cy="106524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pl-PL" sz="1400" spc="-1" strike="noStrike">
                <a:solidFill>
                  <a:srgbClr val="ffffff"/>
                </a:solidFill>
                <a:latin typeface="Calibri"/>
                <a:ea typeface="DejaVu Sans"/>
              </a:rPr>
              <a:t>Załączniki 1A oraz 1B to załączniki fakultatywne, załączane są wraz z załącznikiem nr 1.</a:t>
            </a:r>
            <a:endParaRPr b="0" lang="pl-PL" sz="1400" spc="-1" strike="noStrike">
              <a:latin typeface="Arial"/>
            </a:endParaRPr>
          </a:p>
        </p:txBody>
      </p:sp>
      <p:pic>
        <p:nvPicPr>
          <p:cNvPr id="174" name="Obraz 9" descr=""/>
          <p:cNvPicPr/>
          <p:nvPr/>
        </p:nvPicPr>
        <p:blipFill>
          <a:blip r:embed="rId1"/>
          <a:stretch/>
        </p:blipFill>
        <p:spPr>
          <a:xfrm>
            <a:off x="1467000" y="304920"/>
            <a:ext cx="6114240" cy="6552360"/>
          </a:xfrm>
          <a:prstGeom prst="rect">
            <a:avLst/>
          </a:prstGeom>
          <a:ln>
            <a:noFill/>
          </a:ln>
        </p:spPr>
      </p:pic>
      <p:sp>
        <p:nvSpPr>
          <p:cNvPr id="175" name="CustomShape 2"/>
          <p:cNvSpPr/>
          <p:nvPr/>
        </p:nvSpPr>
        <p:spPr>
          <a:xfrm flipH="1" flipV="1">
            <a:off x="7286040" y="1181160"/>
            <a:ext cx="651240" cy="4388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rgbClr val="3f6ec2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6" name="CustomShape 3"/>
          <p:cNvSpPr/>
          <p:nvPr/>
        </p:nvSpPr>
        <p:spPr>
          <a:xfrm flipH="1">
            <a:off x="7286040" y="1621440"/>
            <a:ext cx="651240" cy="1125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rgbClr val="3f6ec2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7" name="CustomShape 4"/>
          <p:cNvSpPr/>
          <p:nvPr/>
        </p:nvSpPr>
        <p:spPr>
          <a:xfrm flipH="1" flipV="1">
            <a:off x="5846760" y="2054160"/>
            <a:ext cx="2259000" cy="13960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rgbClr val="3f6ec2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8" name="CustomShape 5"/>
          <p:cNvSpPr/>
          <p:nvPr/>
        </p:nvSpPr>
        <p:spPr>
          <a:xfrm>
            <a:off x="7344000" y="2880000"/>
            <a:ext cx="3307320" cy="102024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pl-PL" sz="1400" spc="-1" strike="noStrike">
                <a:solidFill>
                  <a:srgbClr val="ffffff"/>
                </a:solidFill>
                <a:latin typeface="Calibri"/>
                <a:ea typeface="DejaVu Sans"/>
              </a:rPr>
              <a:t>Załącznik nr 1A wypełnia się jedynie dla członków gospodarstwa domowego uzyskujących dochody nie podlegające opodatkowaniu podatkiem dochodowym.</a:t>
            </a:r>
            <a:endParaRPr b="0" lang="pl-PL" sz="1400" spc="-1" strike="noStrike">
              <a:latin typeface="Arial"/>
            </a:endParaRPr>
          </a:p>
        </p:txBody>
      </p:sp>
      <p:sp>
        <p:nvSpPr>
          <p:cNvPr id="179" name="CustomShape 6"/>
          <p:cNvSpPr/>
          <p:nvPr/>
        </p:nvSpPr>
        <p:spPr>
          <a:xfrm flipH="1" flipV="1">
            <a:off x="2750760" y="3525480"/>
            <a:ext cx="5517000" cy="11991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rgbClr val="3f6ec2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0" name="CustomShape 7"/>
          <p:cNvSpPr/>
          <p:nvPr/>
        </p:nvSpPr>
        <p:spPr>
          <a:xfrm>
            <a:off x="7344000" y="4320000"/>
            <a:ext cx="3307320" cy="102024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pl-PL" sz="1400" spc="-1" strike="noStrike">
                <a:solidFill>
                  <a:srgbClr val="ffffff"/>
                </a:solidFill>
                <a:latin typeface="Calibri"/>
                <a:ea typeface="DejaVu Sans"/>
              </a:rPr>
              <a:t>Załącznik nr 1B wypełnia się jedynie dla członków gospodarstwa domowego uzyskujących dochody z gospodarstwa rolnego. </a:t>
            </a:r>
            <a:endParaRPr b="0" lang="pl-PL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CustomShape 1"/>
          <p:cNvSpPr/>
          <p:nvPr/>
        </p:nvSpPr>
        <p:spPr>
          <a:xfrm>
            <a:off x="6840000" y="3600000"/>
            <a:ext cx="3655080" cy="134208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pl-PL" sz="1400" spc="-1" strike="noStrike">
                <a:solidFill>
                  <a:srgbClr val="ffffff"/>
                </a:solidFill>
                <a:latin typeface="Calibri"/>
                <a:ea typeface="DejaVu Sans"/>
              </a:rPr>
              <a:t>Katalog dochodów niepodlegających opodatkowaniu jest szeroki. W przypadku uzyskiwania takich dochodów, powinien zostać załączony odpowiedni załącznik potwierdzających wysokość takich dochodów.</a:t>
            </a:r>
            <a:endParaRPr b="0" lang="pl-PL" sz="1400" spc="-1" strike="noStrike">
              <a:latin typeface="Arial"/>
            </a:endParaRPr>
          </a:p>
        </p:txBody>
      </p:sp>
      <p:pic>
        <p:nvPicPr>
          <p:cNvPr id="182" name="Obraz 11" descr=""/>
          <p:cNvPicPr/>
          <p:nvPr/>
        </p:nvPicPr>
        <p:blipFill>
          <a:blip r:embed="rId1"/>
          <a:stretch/>
        </p:blipFill>
        <p:spPr>
          <a:xfrm>
            <a:off x="738360" y="399960"/>
            <a:ext cx="5942880" cy="6057360"/>
          </a:xfrm>
          <a:prstGeom prst="rect">
            <a:avLst/>
          </a:prstGeom>
          <a:ln>
            <a:noFill/>
          </a:ln>
        </p:spPr>
      </p:pic>
      <p:sp>
        <p:nvSpPr>
          <p:cNvPr id="183" name="CustomShape 2"/>
          <p:cNvSpPr/>
          <p:nvPr/>
        </p:nvSpPr>
        <p:spPr>
          <a:xfrm flipH="1" flipV="1">
            <a:off x="4732560" y="1770840"/>
            <a:ext cx="2964600" cy="1780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rgbClr val="3f6ec2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" name="Obraz 21" descr=""/>
          <p:cNvPicPr/>
          <p:nvPr/>
        </p:nvPicPr>
        <p:blipFill>
          <a:blip r:embed="rId1"/>
          <a:stretch/>
        </p:blipFill>
        <p:spPr>
          <a:xfrm>
            <a:off x="713520" y="0"/>
            <a:ext cx="5648040" cy="6857280"/>
          </a:xfrm>
          <a:prstGeom prst="rect">
            <a:avLst/>
          </a:prstGeom>
          <a:ln>
            <a:noFill/>
          </a:ln>
        </p:spPr>
      </p:pic>
      <p:sp>
        <p:nvSpPr>
          <p:cNvPr id="185" name="CustomShape 1"/>
          <p:cNvSpPr/>
          <p:nvPr/>
        </p:nvSpPr>
        <p:spPr>
          <a:xfrm>
            <a:off x="6840000" y="5112000"/>
            <a:ext cx="3655080" cy="134208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pl-PL" sz="1400" spc="-1" strike="noStrike">
                <a:solidFill>
                  <a:srgbClr val="ffffff"/>
                </a:solidFill>
                <a:latin typeface="Calibri"/>
                <a:ea typeface="DejaVu Sans"/>
              </a:rPr>
              <a:t>Katalog dochodów niepodlegających opodatkowaniu jest szeroki. W przypadku uzyskiwania takich dochodów, powinien zostać załączony odpowiedni załącznik potwierdzających wysokość takich dochodów.</a:t>
            </a:r>
            <a:endParaRPr b="0" lang="pl-PL" sz="1400" spc="-1" strike="noStrike">
              <a:latin typeface="Arial"/>
            </a:endParaRPr>
          </a:p>
        </p:txBody>
      </p:sp>
      <p:sp>
        <p:nvSpPr>
          <p:cNvPr id="186" name="CustomShape 2"/>
          <p:cNvSpPr/>
          <p:nvPr/>
        </p:nvSpPr>
        <p:spPr>
          <a:xfrm flipH="1" flipV="1">
            <a:off x="3957840" y="3363840"/>
            <a:ext cx="3862440" cy="17139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rgbClr val="3f6ec2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7" name="CustomShape 3"/>
          <p:cNvSpPr/>
          <p:nvPr/>
        </p:nvSpPr>
        <p:spPr>
          <a:xfrm>
            <a:off x="6603120" y="792000"/>
            <a:ext cx="3548880" cy="7693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pl-PL" sz="1400" spc="-1" strike="noStrike">
                <a:solidFill>
                  <a:srgbClr val="ffffff"/>
                </a:solidFill>
                <a:latin typeface="Calibri"/>
                <a:ea typeface="DejaVu Sans"/>
              </a:rPr>
              <a:t>W tym polu powinien zostać wskazany rok, odpowiedni do terminu składania wniosku.</a:t>
            </a:r>
            <a:endParaRPr b="0" lang="pl-PL" sz="1400" spc="-1" strike="noStrike">
              <a:latin typeface="Arial"/>
            </a:endParaRPr>
          </a:p>
        </p:txBody>
      </p:sp>
      <p:sp>
        <p:nvSpPr>
          <p:cNvPr id="188" name="CustomShape 4"/>
          <p:cNvSpPr/>
          <p:nvPr/>
        </p:nvSpPr>
        <p:spPr>
          <a:xfrm flipH="1">
            <a:off x="2628720" y="728640"/>
            <a:ext cx="4635000" cy="6152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rgbClr val="3f6ec2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9" name="CustomShape 5"/>
          <p:cNvSpPr/>
          <p:nvPr/>
        </p:nvSpPr>
        <p:spPr>
          <a:xfrm>
            <a:off x="7559640" y="1944000"/>
            <a:ext cx="2664360" cy="90828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pl-PL" sz="1400" spc="-1" strike="noStrike">
                <a:solidFill>
                  <a:srgbClr val="ffffff"/>
                </a:solidFill>
                <a:latin typeface="Calibri"/>
                <a:ea typeface="DejaVu Sans"/>
              </a:rPr>
              <a:t>Dochody znajdujące się w tym polu powinny stanowić sumę dochodów wskazanych poniżej.</a:t>
            </a:r>
            <a:endParaRPr b="0" lang="pl-PL" sz="1400" spc="-1" strike="noStrike">
              <a:latin typeface="Arial"/>
            </a:endParaRPr>
          </a:p>
        </p:txBody>
      </p:sp>
      <p:sp>
        <p:nvSpPr>
          <p:cNvPr id="190" name="CustomShape 6"/>
          <p:cNvSpPr/>
          <p:nvPr/>
        </p:nvSpPr>
        <p:spPr>
          <a:xfrm flipH="1">
            <a:off x="4497120" y="1923840"/>
            <a:ext cx="3650760" cy="10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rgbClr val="3f6ec2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1" name="CustomShape 7"/>
          <p:cNvSpPr/>
          <p:nvPr/>
        </p:nvSpPr>
        <p:spPr>
          <a:xfrm flipH="1">
            <a:off x="2133000" y="1923840"/>
            <a:ext cx="6014880" cy="704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rgbClr val="3f6ec2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CustomShape 1"/>
          <p:cNvSpPr/>
          <p:nvPr/>
        </p:nvSpPr>
        <p:spPr>
          <a:xfrm>
            <a:off x="6847560" y="4752000"/>
            <a:ext cx="3376440" cy="14947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pl-PL" sz="1400" spc="-1" strike="noStrike">
                <a:solidFill>
                  <a:srgbClr val="ffffff"/>
                </a:solidFill>
                <a:latin typeface="Calibri"/>
                <a:ea typeface="DejaVu Sans"/>
              </a:rPr>
              <a:t>Zgodnie z obwieszczeniem Prezesa Głównego Urzędu Statystycznego z dnia 22 września 2022 r. przeciętny dochód z pracy w indywidualnych gospodarstwach rolnych z 1 ha przeliczeniowego wyniósł w 2021 r. 3.288 zł (jest to dochód roczny).</a:t>
            </a:r>
            <a:endParaRPr b="0" lang="pl-PL" sz="1400" spc="-1" strike="noStrike">
              <a:latin typeface="Arial"/>
            </a:endParaRPr>
          </a:p>
        </p:txBody>
      </p:sp>
      <p:sp>
        <p:nvSpPr>
          <p:cNvPr id="193" name="CustomShape 2"/>
          <p:cNvSpPr/>
          <p:nvPr/>
        </p:nvSpPr>
        <p:spPr>
          <a:xfrm>
            <a:off x="6120000" y="1059120"/>
            <a:ext cx="3888000" cy="167688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pl-PL" sz="1400" spc="-1" strike="noStrike">
                <a:solidFill>
                  <a:srgbClr val="ffffff"/>
                </a:solidFill>
                <a:latin typeface="Calibri"/>
                <a:ea typeface="DejaVu Sans"/>
              </a:rPr>
              <a:t>Załącznik nr 1B wypełniany jest jedynie dla członków gospodarstwa domowego uzyskujących dochód z gospodarstwa rolnego. W przypadku posiadania prawa własności go gruntów przez dwie osoby znajdujące się w tym samym gospodarstwie domowym, należy wpisać dane jednej z tych osób.</a:t>
            </a:r>
            <a:endParaRPr b="0" lang="pl-PL" sz="1400" spc="-1" strike="noStrike">
              <a:latin typeface="Arial"/>
            </a:endParaRPr>
          </a:p>
        </p:txBody>
      </p:sp>
      <p:sp>
        <p:nvSpPr>
          <p:cNvPr id="194" name="CustomShape 3"/>
          <p:cNvSpPr/>
          <p:nvPr/>
        </p:nvSpPr>
        <p:spPr>
          <a:xfrm>
            <a:off x="6968520" y="3384000"/>
            <a:ext cx="2823480" cy="105156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pl-PL" sz="1400" spc="-1" strike="noStrike">
                <a:solidFill>
                  <a:srgbClr val="ffffff"/>
                </a:solidFill>
                <a:latin typeface="Calibri"/>
                <a:ea typeface="DejaVu Sans"/>
              </a:rPr>
              <a:t>Jeżeli wniosek składany jest po raz pierwszy przed 31 lipca 2023 r., dochód określany jest na podstawie dochodu w 2021 r.</a:t>
            </a:r>
            <a:endParaRPr b="0" lang="pl-PL" sz="1400" spc="-1" strike="noStrike">
              <a:latin typeface="Arial"/>
            </a:endParaRPr>
          </a:p>
        </p:txBody>
      </p:sp>
      <p:pic>
        <p:nvPicPr>
          <p:cNvPr id="195" name="Obraz 26" descr=""/>
          <p:cNvPicPr/>
          <p:nvPr/>
        </p:nvPicPr>
        <p:blipFill>
          <a:blip r:embed="rId1"/>
          <a:stretch/>
        </p:blipFill>
        <p:spPr>
          <a:xfrm>
            <a:off x="1435320" y="0"/>
            <a:ext cx="4660200" cy="6857280"/>
          </a:xfrm>
          <a:prstGeom prst="rect">
            <a:avLst/>
          </a:prstGeom>
          <a:ln>
            <a:noFill/>
          </a:ln>
        </p:spPr>
      </p:pic>
      <p:sp>
        <p:nvSpPr>
          <p:cNvPr id="196" name="CustomShape 4"/>
          <p:cNvSpPr/>
          <p:nvPr/>
        </p:nvSpPr>
        <p:spPr>
          <a:xfrm flipH="1">
            <a:off x="3133080" y="3333240"/>
            <a:ext cx="4610880" cy="1546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rgbClr val="3f6ec2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7" name="CustomShape 5"/>
          <p:cNvSpPr/>
          <p:nvPr/>
        </p:nvSpPr>
        <p:spPr>
          <a:xfrm flipH="1">
            <a:off x="4761720" y="5537520"/>
            <a:ext cx="3193560" cy="2394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rgbClr val="3f6ec2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8" name="CustomShape 6"/>
          <p:cNvSpPr/>
          <p:nvPr/>
        </p:nvSpPr>
        <p:spPr>
          <a:xfrm flipH="1" flipV="1">
            <a:off x="5637960" y="569160"/>
            <a:ext cx="1978560" cy="4672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rgbClr val="3f6ec2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CustomShape 1"/>
          <p:cNvSpPr/>
          <p:nvPr/>
        </p:nvSpPr>
        <p:spPr>
          <a:xfrm>
            <a:off x="8478720" y="4276800"/>
            <a:ext cx="521280" cy="1308600"/>
          </a:xfrm>
          <a:prstGeom prst="down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0" name="CustomShape 2"/>
          <p:cNvSpPr/>
          <p:nvPr/>
        </p:nvSpPr>
        <p:spPr>
          <a:xfrm>
            <a:off x="5280120" y="584280"/>
            <a:ext cx="1919880" cy="131364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pl-PL" sz="1400" spc="-1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Wniosek składany do 29 lutego 2024 r., nie musi być złożony w terminie 30 dni od otrzymania faktury.</a:t>
            </a:r>
            <a:endParaRPr b="0" lang="pl-PL" sz="1400" spc="-1" strike="noStrike">
              <a:latin typeface="Arial"/>
            </a:endParaRPr>
          </a:p>
        </p:txBody>
      </p:sp>
      <p:sp>
        <p:nvSpPr>
          <p:cNvPr id="201" name="CustomShape 3"/>
          <p:cNvSpPr/>
          <p:nvPr/>
        </p:nvSpPr>
        <p:spPr>
          <a:xfrm>
            <a:off x="7330320" y="432000"/>
            <a:ext cx="2893680" cy="194400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pl-PL" sz="1400" spc="-1" strike="noStrike">
                <a:solidFill>
                  <a:srgbClr val="ffffff"/>
                </a:solidFill>
                <a:latin typeface="Calibri"/>
                <a:ea typeface="DejaVu Sans"/>
              </a:rPr>
              <a:t>Rekompensata podatku VAT przysługuje za dostarczone paliwa gazowe w 2023 r. Oznacza to, że załączona faktura powinna obejmować rzeczywisty odczyt gazomierza. </a:t>
            </a:r>
            <a:r>
              <a:rPr b="0" lang="pl-PL" sz="1400" spc="-1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Faktura prognozowana nie jest podstawą do wypłaty refundacji podatku VAT.</a:t>
            </a:r>
            <a:endParaRPr b="0" lang="pl-PL" sz="1400" spc="-1" strike="noStrike">
              <a:latin typeface="Arial"/>
            </a:endParaRPr>
          </a:p>
        </p:txBody>
      </p:sp>
      <p:sp>
        <p:nvSpPr>
          <p:cNvPr id="202" name="CustomShape 4"/>
          <p:cNvSpPr/>
          <p:nvPr/>
        </p:nvSpPr>
        <p:spPr>
          <a:xfrm>
            <a:off x="6874560" y="5586120"/>
            <a:ext cx="3613680" cy="111348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i="1" lang="pl-PL" sz="1800" spc="-1" strike="noStrike">
                <a:solidFill>
                  <a:srgbClr val="ffffff"/>
                </a:solidFill>
                <a:latin typeface="Cambria Math"/>
                <a:ea typeface="DejaVu Sans"/>
              </a:rPr>
              <a:t>Sposób obliczania:</a:t>
            </a:r>
            <a:br/>
            <a:endParaRPr b="0" lang="pl-PL" sz="1800" spc="-1" strike="noStrike">
              <a:latin typeface="Arial"/>
            </a:endParaRPr>
          </a:p>
        </p:txBody>
      </p:sp>
      <p:sp>
        <p:nvSpPr>
          <p:cNvPr id="203" name="CustomShape 5"/>
          <p:cNvSpPr/>
          <p:nvPr/>
        </p:nvSpPr>
        <p:spPr>
          <a:xfrm>
            <a:off x="6874560" y="5586120"/>
            <a:ext cx="3613680" cy="1113480"/>
          </a:xfrm>
          <a:prstGeom prst="roundRect">
            <a:avLst>
              <a:gd name="adj" fmla="val 16667"/>
            </a:avLst>
          </a:prstGeom>
          <a:blipFill rotWithShape="0">
            <a:blip r:embed="rId1"/>
            <a:stretch>
              <a:fillRect/>
            </a:stretch>
          </a:blip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pl-PL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 </a:t>
            </a:r>
            <a:endParaRPr b="0" lang="pl-PL" sz="1800" spc="-1" strike="noStrike">
              <a:latin typeface="Arial"/>
            </a:endParaRPr>
          </a:p>
        </p:txBody>
      </p:sp>
      <p:pic>
        <p:nvPicPr>
          <p:cNvPr id="204" name="Obraz 25" descr=""/>
          <p:cNvPicPr/>
          <p:nvPr/>
        </p:nvPicPr>
        <p:blipFill>
          <a:blip r:embed="rId2"/>
          <a:stretch/>
        </p:blipFill>
        <p:spPr>
          <a:xfrm>
            <a:off x="87480" y="157680"/>
            <a:ext cx="5142240" cy="6542280"/>
          </a:xfrm>
          <a:prstGeom prst="rect">
            <a:avLst/>
          </a:prstGeom>
          <a:ln>
            <a:noFill/>
          </a:ln>
        </p:spPr>
      </p:pic>
      <p:sp>
        <p:nvSpPr>
          <p:cNvPr id="205" name="CustomShape 6"/>
          <p:cNvSpPr/>
          <p:nvPr/>
        </p:nvSpPr>
        <p:spPr>
          <a:xfrm>
            <a:off x="6647760" y="2713680"/>
            <a:ext cx="4182840" cy="170964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pl-PL" sz="1400" spc="-1" strike="noStrike">
                <a:solidFill>
                  <a:srgbClr val="ffffff"/>
                </a:solidFill>
                <a:latin typeface="Calibri"/>
                <a:ea typeface="DejaVu Sans"/>
              </a:rPr>
              <a:t>Przykład:</a:t>
            </a:r>
            <a:endParaRPr b="0" lang="pl-PL" sz="14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buClr>
                <a:srgbClr val="ffffff"/>
              </a:buClr>
              <a:buFont typeface="Arial"/>
              <a:buChar char="•"/>
            </a:pPr>
            <a:r>
              <a:rPr b="0" lang="pl-PL" sz="1400" spc="-1" strike="noStrike">
                <a:solidFill>
                  <a:srgbClr val="ffffff"/>
                </a:solidFill>
                <a:latin typeface="Calibri"/>
                <a:ea typeface="DejaVu Sans"/>
              </a:rPr>
              <a:t>Okres pomiędzy rzeczywistymi odczytami (05.12.2022-13.02.2023) wynosi 71 dni.</a:t>
            </a:r>
            <a:endParaRPr b="0" lang="pl-PL" sz="14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buClr>
                <a:srgbClr val="ffffff"/>
              </a:buClr>
              <a:buFont typeface="Arial"/>
              <a:buChar char="•"/>
            </a:pPr>
            <a:r>
              <a:rPr b="0" lang="pl-PL" sz="1400" spc="-1" strike="noStrike">
                <a:solidFill>
                  <a:srgbClr val="ffffff"/>
                </a:solidFill>
                <a:latin typeface="Calibri"/>
                <a:ea typeface="DejaVu Sans"/>
              </a:rPr>
              <a:t>Liczba dni w 2023 r., za którą przysługuje rekompensata podatku VAT wynosi: 44 dni.</a:t>
            </a:r>
            <a:endParaRPr b="0" lang="pl-PL" sz="14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buClr>
                <a:srgbClr val="ffffff"/>
              </a:buClr>
              <a:buFont typeface="Arial"/>
              <a:buChar char="•"/>
            </a:pPr>
            <a:r>
              <a:rPr b="0" lang="pl-PL" sz="1400" spc="-1" strike="noStrike">
                <a:solidFill>
                  <a:srgbClr val="ffffff"/>
                </a:solidFill>
                <a:latin typeface="Calibri"/>
                <a:ea typeface="DejaVu Sans"/>
              </a:rPr>
              <a:t>Rzeczywiste zużycie paliw gazowych: 2 200 kWh</a:t>
            </a:r>
            <a:endParaRPr b="0" lang="pl-PL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CustomShape 1"/>
          <p:cNvSpPr/>
          <p:nvPr/>
        </p:nvSpPr>
        <p:spPr>
          <a:xfrm>
            <a:off x="6048000" y="720000"/>
            <a:ext cx="3888000" cy="70560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pl-PL" sz="1400" spc="-1" strike="noStrike">
                <a:solidFill>
                  <a:srgbClr val="ffffff"/>
                </a:solidFill>
                <a:latin typeface="Calibri"/>
                <a:ea typeface="DejaVu Sans"/>
              </a:rPr>
              <a:t>Załącznik nr 3 należy wypełnić jedynie, gdy wniosek składany jest po dniu 29 lutego 2024 r.</a:t>
            </a:r>
            <a:endParaRPr b="0" lang="pl-PL" sz="1400" spc="-1" strike="noStrike">
              <a:latin typeface="Arial"/>
            </a:endParaRPr>
          </a:p>
        </p:txBody>
      </p:sp>
      <p:sp>
        <p:nvSpPr>
          <p:cNvPr id="207" name="CustomShape 2"/>
          <p:cNvSpPr/>
          <p:nvPr/>
        </p:nvSpPr>
        <p:spPr>
          <a:xfrm>
            <a:off x="6322320" y="3796560"/>
            <a:ext cx="3613680" cy="88344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pl-PL" sz="1400" spc="-1" strike="noStrike">
                <a:solidFill>
                  <a:srgbClr val="ffffff"/>
                </a:solidFill>
                <a:latin typeface="Calibri"/>
                <a:ea typeface="DejaVu Sans"/>
              </a:rPr>
              <a:t>Wniosek składany po dniu 29 lutego 2024 r. może obejmować jedynie fakturę, która została przesłana w ciągu ostatnich 30 dni.</a:t>
            </a:r>
            <a:endParaRPr b="0" lang="pl-PL" sz="1400" spc="-1" strike="noStrike">
              <a:latin typeface="Arial"/>
            </a:endParaRPr>
          </a:p>
        </p:txBody>
      </p:sp>
      <p:sp>
        <p:nvSpPr>
          <p:cNvPr id="208" name="CustomShape 3"/>
          <p:cNvSpPr/>
          <p:nvPr/>
        </p:nvSpPr>
        <p:spPr>
          <a:xfrm>
            <a:off x="6095880" y="2130480"/>
            <a:ext cx="3613680" cy="95796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pl-PL" sz="1400" spc="-1" strike="noStrike">
                <a:solidFill>
                  <a:srgbClr val="ffffff"/>
                </a:solidFill>
                <a:latin typeface="Calibri"/>
                <a:ea typeface="DejaVu Sans"/>
              </a:rPr>
              <a:t>Do 29 lutego  wniosek może obejmować faktury otrzymane od dnia 1 stycznia 2023 r. do 29 lutego 2024 r. </a:t>
            </a:r>
            <a:endParaRPr b="0" lang="pl-PL" sz="1400" spc="-1" strike="noStrike">
              <a:latin typeface="Arial"/>
            </a:endParaRPr>
          </a:p>
        </p:txBody>
      </p:sp>
      <p:pic>
        <p:nvPicPr>
          <p:cNvPr id="209" name="Obraz 22" descr=""/>
          <p:cNvPicPr/>
          <p:nvPr/>
        </p:nvPicPr>
        <p:blipFill>
          <a:blip r:embed="rId1"/>
          <a:stretch/>
        </p:blipFill>
        <p:spPr>
          <a:xfrm>
            <a:off x="285840" y="318240"/>
            <a:ext cx="5809680" cy="6393600"/>
          </a:xfrm>
          <a:prstGeom prst="rect">
            <a:avLst/>
          </a:prstGeom>
          <a:ln>
            <a:noFill/>
          </a:ln>
        </p:spPr>
      </p:pic>
      <p:sp>
        <p:nvSpPr>
          <p:cNvPr id="210" name="CustomShape 4"/>
          <p:cNvSpPr/>
          <p:nvPr/>
        </p:nvSpPr>
        <p:spPr>
          <a:xfrm>
            <a:off x="5912640" y="5419800"/>
            <a:ext cx="4175280" cy="71496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pl-PL" sz="1400" spc="-1" strike="noStrike">
                <a:solidFill>
                  <a:srgbClr val="ffffff"/>
                </a:solidFill>
                <a:latin typeface="Calibri"/>
                <a:ea typeface="DejaVu Sans"/>
              </a:rPr>
              <a:t>Informacja o załączeniu załącznika nr 3 oraz numerze faktury powinna znajdować się we wniosku.</a:t>
            </a:r>
            <a:endParaRPr b="0" lang="pl-PL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479160" y="896040"/>
            <a:ext cx="9312840" cy="50616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7" name="CustomShape 2"/>
          <p:cNvSpPr/>
          <p:nvPr/>
        </p:nvSpPr>
        <p:spPr>
          <a:xfrm>
            <a:off x="479160" y="1573200"/>
            <a:ext cx="9312840" cy="82044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pl-PL" sz="1800" spc="-1" strike="noStrike">
                <a:solidFill>
                  <a:srgbClr val="ffffff"/>
                </a:solidFill>
                <a:latin typeface="Calibri"/>
                <a:ea typeface="DejaVu Sans"/>
              </a:rPr>
              <a:t>Twój średni miesięczny dochód netto przekracza 2100 zł, w przypadku gospodarstwa domowego jednoosobowego, lub średni miesięczny dochód netto na osobę przekracza 1500 zł, w przypadku gospodarstwa domowego wieloosobowego.</a:t>
            </a:r>
            <a:endParaRPr b="0" lang="pl-PL" sz="1800" spc="-1" strike="noStrike">
              <a:latin typeface="Arial"/>
            </a:endParaRPr>
          </a:p>
        </p:txBody>
      </p:sp>
      <p:sp>
        <p:nvSpPr>
          <p:cNvPr id="88" name="CustomShape 3"/>
          <p:cNvSpPr/>
          <p:nvPr/>
        </p:nvSpPr>
        <p:spPr>
          <a:xfrm>
            <a:off x="479160" y="2565000"/>
            <a:ext cx="9384840" cy="5515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pl-PL" sz="1800" spc="-1" strike="noStrike">
                <a:solidFill>
                  <a:srgbClr val="ffffff"/>
                </a:solidFill>
                <a:latin typeface="Calibri"/>
                <a:ea typeface="DejaVu Sans"/>
              </a:rPr>
              <a:t>Nie jesteś stroną umowy z przedsiębiorstwem energetycznym, które dostarcza paliwa gazowe.</a:t>
            </a:r>
            <a:endParaRPr b="0" lang="pl-PL" sz="1800" spc="-1" strike="noStrike">
              <a:latin typeface="Arial"/>
            </a:endParaRPr>
          </a:p>
        </p:txBody>
      </p:sp>
      <p:sp>
        <p:nvSpPr>
          <p:cNvPr id="89" name="CustomShape 4"/>
          <p:cNvSpPr/>
          <p:nvPr/>
        </p:nvSpPr>
        <p:spPr>
          <a:xfrm>
            <a:off x="479160" y="3287520"/>
            <a:ext cx="9384840" cy="33480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pl-PL" sz="1800" spc="-1" strike="noStrike">
                <a:solidFill>
                  <a:srgbClr val="ffffff"/>
                </a:solidFill>
                <a:latin typeface="Calibri"/>
                <a:ea typeface="DejaVu Sans"/>
              </a:rPr>
              <a:t>Nie zgłosiłeś kotła zasilanego paliwami gazowymi do CEEB.</a:t>
            </a:r>
            <a:endParaRPr b="0" lang="pl-PL" sz="1800" spc="-1" strike="noStrike">
              <a:latin typeface="Arial"/>
            </a:endParaRPr>
          </a:p>
        </p:txBody>
      </p:sp>
      <p:sp>
        <p:nvSpPr>
          <p:cNvPr id="90" name="CustomShape 5"/>
          <p:cNvSpPr/>
          <p:nvPr/>
        </p:nvSpPr>
        <p:spPr>
          <a:xfrm>
            <a:off x="3118680" y="150840"/>
            <a:ext cx="5953680" cy="45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pl-PL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Refundacja podatku VAT nie przysługuje, jeżeli:</a:t>
            </a:r>
            <a:endParaRPr b="0" lang="pl-PL" sz="2400" spc="-1" strike="noStrike">
              <a:latin typeface="Arial"/>
            </a:endParaRPr>
          </a:p>
        </p:txBody>
      </p:sp>
      <p:sp>
        <p:nvSpPr>
          <p:cNvPr id="91" name="CustomShape 6"/>
          <p:cNvSpPr/>
          <p:nvPr/>
        </p:nvSpPr>
        <p:spPr>
          <a:xfrm>
            <a:off x="479160" y="925920"/>
            <a:ext cx="9312840" cy="36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pl-PL" sz="1800" spc="-1" strike="noStrike">
                <a:solidFill>
                  <a:srgbClr val="ffffff"/>
                </a:solidFill>
                <a:latin typeface="Calibri"/>
                <a:ea typeface="DejaVu Sans"/>
              </a:rPr>
              <a:t>Paliwa gazowe służą Ci jedynie do gotowania lub podgrzewania wody użytkowej. </a:t>
            </a:r>
            <a:endParaRPr b="0" lang="pl-PL" sz="1800" spc="-1" strike="noStrike">
              <a:latin typeface="Arial"/>
            </a:endParaRPr>
          </a:p>
        </p:txBody>
      </p:sp>
      <p:sp>
        <p:nvSpPr>
          <p:cNvPr id="92" name="CustomShape 7"/>
          <p:cNvSpPr/>
          <p:nvPr/>
        </p:nvSpPr>
        <p:spPr>
          <a:xfrm>
            <a:off x="479160" y="3793680"/>
            <a:ext cx="9384840" cy="36324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pl-PL" sz="1800" spc="-1" strike="noStrike">
                <a:solidFill>
                  <a:srgbClr val="ffffff"/>
                </a:solidFill>
                <a:latin typeface="Calibri"/>
                <a:ea typeface="DejaVu Sans"/>
              </a:rPr>
              <a:t>Korzystasz z miejskiej sieci ciepłowniczej.</a:t>
            </a:r>
            <a:endParaRPr b="0" lang="pl-PL" sz="1800" spc="-1" strike="noStrike">
              <a:latin typeface="Arial"/>
            </a:endParaRPr>
          </a:p>
        </p:txBody>
      </p:sp>
      <p:sp>
        <p:nvSpPr>
          <p:cNvPr id="93" name="CustomShape 8"/>
          <p:cNvSpPr/>
          <p:nvPr/>
        </p:nvSpPr>
        <p:spPr>
          <a:xfrm>
            <a:off x="479160" y="4327920"/>
            <a:ext cx="9384840" cy="44388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pl-PL" sz="1800" spc="-1" strike="noStrike">
                <a:solidFill>
                  <a:srgbClr val="ffffff"/>
                </a:solidFill>
                <a:latin typeface="Calibri"/>
                <a:ea typeface="DejaVu Sans"/>
              </a:rPr>
              <a:t>Korzystasz z kotła zasilanego LPG.</a:t>
            </a:r>
            <a:endParaRPr b="0" lang="pl-PL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Obraz 41" descr=""/>
          <p:cNvPicPr/>
          <p:nvPr/>
        </p:nvPicPr>
        <p:blipFill>
          <a:blip r:embed="rId1"/>
          <a:stretch/>
        </p:blipFill>
        <p:spPr>
          <a:xfrm>
            <a:off x="2209680" y="144000"/>
            <a:ext cx="4677480" cy="6713280"/>
          </a:xfrm>
          <a:prstGeom prst="rect">
            <a:avLst/>
          </a:prstGeom>
          <a:ln>
            <a:noFill/>
          </a:ln>
        </p:spPr>
      </p:pic>
      <p:sp>
        <p:nvSpPr>
          <p:cNvPr id="95" name="CustomShape 1"/>
          <p:cNvSpPr/>
          <p:nvPr/>
        </p:nvSpPr>
        <p:spPr>
          <a:xfrm>
            <a:off x="6871680" y="506880"/>
            <a:ext cx="3758040" cy="9907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6" name="CustomShape 2"/>
          <p:cNvSpPr/>
          <p:nvPr/>
        </p:nvSpPr>
        <p:spPr>
          <a:xfrm>
            <a:off x="6912000" y="506880"/>
            <a:ext cx="3758040" cy="942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pl-PL" sz="1400" spc="-1" strike="noStrike">
                <a:solidFill>
                  <a:srgbClr val="ffffff"/>
                </a:solidFill>
                <a:latin typeface="Calibri"/>
                <a:ea typeface="DejaVu Sans"/>
              </a:rPr>
              <a:t>Dotyczy to wniosków złożonych w formie papierowej. Jeżeli wniosek został wypełniony i wydrukowany oraz zapewnia czytelność, nie ma potrzeby korygowania wniosku.</a:t>
            </a:r>
            <a:endParaRPr b="0" lang="pl-PL" sz="1400" spc="-1" strike="noStrike">
              <a:latin typeface="Arial"/>
            </a:endParaRPr>
          </a:p>
        </p:txBody>
      </p:sp>
      <p:sp>
        <p:nvSpPr>
          <p:cNvPr id="97" name="CustomShape 3"/>
          <p:cNvSpPr/>
          <p:nvPr/>
        </p:nvSpPr>
        <p:spPr>
          <a:xfrm>
            <a:off x="6984000" y="4043520"/>
            <a:ext cx="3691800" cy="61524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8" name="CustomShape 4"/>
          <p:cNvSpPr/>
          <p:nvPr/>
        </p:nvSpPr>
        <p:spPr>
          <a:xfrm>
            <a:off x="6984000" y="4043520"/>
            <a:ext cx="3771720" cy="516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pl-PL" sz="1400" spc="-1" strike="noStrike">
                <a:solidFill>
                  <a:srgbClr val="ffffff"/>
                </a:solidFill>
                <a:latin typeface="Calibri"/>
                <a:ea typeface="DejaVu Sans"/>
              </a:rPr>
              <a:t>Upewnij się, że dane w sekcji Twoje dane są tymi samymi danymi, które znajdują się na fakturze. </a:t>
            </a:r>
            <a:endParaRPr b="0" lang="pl-PL" sz="1400" spc="-1" strike="noStrike">
              <a:latin typeface="Arial"/>
            </a:endParaRPr>
          </a:p>
        </p:txBody>
      </p:sp>
      <p:sp>
        <p:nvSpPr>
          <p:cNvPr id="99" name="CustomShape 5"/>
          <p:cNvSpPr/>
          <p:nvPr/>
        </p:nvSpPr>
        <p:spPr>
          <a:xfrm>
            <a:off x="7056000" y="1743840"/>
            <a:ext cx="3691800" cy="133776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pl-PL" sz="1400" spc="-1" strike="noStrike">
                <a:solidFill>
                  <a:srgbClr val="ffffff"/>
                </a:solidFill>
                <a:latin typeface="Calibri"/>
                <a:ea typeface="DejaVu Sans"/>
              </a:rPr>
              <a:t>Domyślnie urzędem do którego składasz wniosek jest Urząd Miasta lub Gminy. Jednak Gmina może delegować do wykonania tego zadania podległe sobie jednostki np. Miejski Ośrodek Pomocy Społecznej.</a:t>
            </a:r>
            <a:endParaRPr b="0" lang="pl-PL" sz="1400" spc="-1" strike="noStrike">
              <a:latin typeface="Arial"/>
            </a:endParaRPr>
          </a:p>
        </p:txBody>
      </p:sp>
      <p:sp>
        <p:nvSpPr>
          <p:cNvPr id="100" name="CustomShape 6"/>
          <p:cNvSpPr/>
          <p:nvPr/>
        </p:nvSpPr>
        <p:spPr>
          <a:xfrm flipH="1">
            <a:off x="3834360" y="1123920"/>
            <a:ext cx="3918960" cy="788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rgbClr val="3f6ec2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1" name="CustomShape 7"/>
          <p:cNvSpPr/>
          <p:nvPr/>
        </p:nvSpPr>
        <p:spPr>
          <a:xfrm flipH="1">
            <a:off x="4479840" y="2413080"/>
            <a:ext cx="3229920" cy="668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rgbClr val="3f6ec2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2" name="CustomShape 8"/>
          <p:cNvSpPr/>
          <p:nvPr/>
        </p:nvSpPr>
        <p:spPr>
          <a:xfrm flipH="1">
            <a:off x="3152880" y="4353120"/>
            <a:ext cx="4320360" cy="149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rgbClr val="3f6ec2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3" name="CustomShape 9"/>
          <p:cNvSpPr/>
          <p:nvPr/>
        </p:nvSpPr>
        <p:spPr>
          <a:xfrm>
            <a:off x="7128000" y="5201280"/>
            <a:ext cx="2926080" cy="9907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4" name="CustomShape 10"/>
          <p:cNvSpPr/>
          <p:nvPr/>
        </p:nvSpPr>
        <p:spPr>
          <a:xfrm>
            <a:off x="7102440" y="5172840"/>
            <a:ext cx="3093840" cy="942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pl-PL" sz="1400" spc="-1" strike="noStrike">
                <a:solidFill>
                  <a:srgbClr val="ffffff"/>
                </a:solidFill>
                <a:latin typeface="Calibri"/>
                <a:ea typeface="DejaVu Sans"/>
              </a:rPr>
              <a:t>Pole dotyczące serii i numeru dowodu stwierdzającego tożsamość jest nieobowiązkowe. Podanie wyłącznie numeru PESEL jest wystarczające.</a:t>
            </a:r>
            <a:endParaRPr b="0" lang="pl-PL" sz="1400" spc="-1" strike="noStrike">
              <a:latin typeface="Arial"/>
            </a:endParaRPr>
          </a:p>
        </p:txBody>
      </p:sp>
      <p:sp>
        <p:nvSpPr>
          <p:cNvPr id="105" name="CustomShape 11"/>
          <p:cNvSpPr/>
          <p:nvPr/>
        </p:nvSpPr>
        <p:spPr>
          <a:xfrm flipH="1">
            <a:off x="6051600" y="5657760"/>
            <a:ext cx="2322360" cy="805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rgbClr val="3f6ec2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6" name="CustomShape 12"/>
          <p:cNvSpPr/>
          <p:nvPr/>
        </p:nvSpPr>
        <p:spPr>
          <a:xfrm flipH="1">
            <a:off x="3402000" y="4353120"/>
            <a:ext cx="4071600" cy="620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rgbClr val="3f6ec2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1"/>
          <p:cNvSpPr/>
          <p:nvPr/>
        </p:nvSpPr>
        <p:spPr>
          <a:xfrm>
            <a:off x="6912000" y="702360"/>
            <a:ext cx="3483000" cy="167364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8" name="CustomShape 2"/>
          <p:cNvSpPr/>
          <p:nvPr/>
        </p:nvSpPr>
        <p:spPr>
          <a:xfrm>
            <a:off x="6923160" y="723960"/>
            <a:ext cx="3613680" cy="1581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pl-PL" sz="1400" spc="-1" strike="noStrike">
                <a:solidFill>
                  <a:srgbClr val="ffffff"/>
                </a:solidFill>
                <a:latin typeface="Calibri"/>
                <a:ea typeface="DejaVu Sans"/>
              </a:rPr>
              <a:t>Dane w tej sekcji są nieobowiązkowe, pomogą one jednak w kontakcie z Tobą w przypadku konieczności uzupełnienia wniosku, lub przekazania informacji o przyznaniu rekompensaty podatku VAT. Aby usprawnić komunikację pomiędzy urzędem a obywatelem, zalecane jest wypełnienie tej sekcji.</a:t>
            </a:r>
            <a:endParaRPr b="0" lang="pl-PL" sz="1400" spc="-1" strike="noStrike">
              <a:latin typeface="Arial"/>
            </a:endParaRPr>
          </a:p>
        </p:txBody>
      </p:sp>
      <p:pic>
        <p:nvPicPr>
          <p:cNvPr id="109" name="Obraz 12" descr=""/>
          <p:cNvPicPr/>
          <p:nvPr/>
        </p:nvPicPr>
        <p:blipFill>
          <a:blip r:embed="rId1"/>
          <a:srcRect l="0" t="0" r="0" b="10942"/>
          <a:stretch/>
        </p:blipFill>
        <p:spPr>
          <a:xfrm>
            <a:off x="1247040" y="287640"/>
            <a:ext cx="5346360" cy="6489000"/>
          </a:xfrm>
          <a:prstGeom prst="rect">
            <a:avLst/>
          </a:prstGeom>
          <a:ln>
            <a:noFill/>
          </a:ln>
        </p:spPr>
      </p:pic>
      <p:sp>
        <p:nvSpPr>
          <p:cNvPr id="110" name="CustomShape 3"/>
          <p:cNvSpPr/>
          <p:nvPr/>
        </p:nvSpPr>
        <p:spPr>
          <a:xfrm>
            <a:off x="6867000" y="4469040"/>
            <a:ext cx="3285000" cy="131040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1" name="CustomShape 4"/>
          <p:cNvSpPr/>
          <p:nvPr/>
        </p:nvSpPr>
        <p:spPr>
          <a:xfrm>
            <a:off x="6785640" y="4469040"/>
            <a:ext cx="3290760" cy="1155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pl-PL" sz="1400" spc="-1" strike="noStrike">
                <a:solidFill>
                  <a:srgbClr val="ffffff"/>
                </a:solidFill>
                <a:latin typeface="Calibri"/>
                <a:ea typeface="DejaVu Sans"/>
              </a:rPr>
              <a:t>Aby otrzymać refundację podatku VAT, adres gospodarstwa domowego musi widnieć w centralnej ewidencji emisyjności budynku(CEEB) z źródłem ogrzewania zasilanym paliwami gazowymi.</a:t>
            </a:r>
            <a:endParaRPr b="0" lang="pl-PL" sz="1400" spc="-1" strike="noStrike">
              <a:latin typeface="Arial"/>
            </a:endParaRPr>
          </a:p>
        </p:txBody>
      </p:sp>
      <p:sp>
        <p:nvSpPr>
          <p:cNvPr id="112" name="CustomShape 5"/>
          <p:cNvSpPr/>
          <p:nvPr/>
        </p:nvSpPr>
        <p:spPr>
          <a:xfrm flipH="1">
            <a:off x="3266280" y="918360"/>
            <a:ext cx="4854240" cy="3502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rgbClr val="3f6ec2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3" name="CustomShape 6"/>
          <p:cNvSpPr/>
          <p:nvPr/>
        </p:nvSpPr>
        <p:spPr>
          <a:xfrm flipH="1" flipV="1">
            <a:off x="3266280" y="1875240"/>
            <a:ext cx="4854240" cy="1472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rgbClr val="3f6ec2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4" name="CustomShape 7"/>
          <p:cNvSpPr/>
          <p:nvPr/>
        </p:nvSpPr>
        <p:spPr>
          <a:xfrm flipH="1">
            <a:off x="2470320" y="5343480"/>
            <a:ext cx="4855680" cy="4359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rgbClr val="3f6ec2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5" name="CustomShape 8"/>
          <p:cNvSpPr/>
          <p:nvPr/>
        </p:nvSpPr>
        <p:spPr>
          <a:xfrm flipH="1">
            <a:off x="2409120" y="5127840"/>
            <a:ext cx="4916880" cy="142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rgbClr val="3f6ec2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ustomShape 1"/>
          <p:cNvSpPr/>
          <p:nvPr/>
        </p:nvSpPr>
        <p:spPr>
          <a:xfrm>
            <a:off x="7231680" y="405000"/>
            <a:ext cx="3404160" cy="166176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7" name="CustomShape 2"/>
          <p:cNvSpPr/>
          <p:nvPr/>
        </p:nvSpPr>
        <p:spPr>
          <a:xfrm>
            <a:off x="7231680" y="475560"/>
            <a:ext cx="3404160" cy="1581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pl-PL" sz="1400" spc="-1" strike="noStrike">
                <a:solidFill>
                  <a:srgbClr val="ffffff"/>
                </a:solidFill>
                <a:latin typeface="Calibri"/>
                <a:ea typeface="DejaVu Sans"/>
              </a:rPr>
              <a:t>Dane w tej sekcji są nieobowiązkowe, pomogą one jednak w sprawnym przekazaniu refundacji podatku VAT na Twoje konto. </a:t>
            </a:r>
            <a:endParaRPr b="0" lang="pl-PL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l-PL" sz="1400" spc="-1" strike="noStrike">
                <a:solidFill>
                  <a:srgbClr val="ffffff"/>
                </a:solidFill>
                <a:latin typeface="Calibri"/>
                <a:ea typeface="DejaVu Sans"/>
              </a:rPr>
              <a:t>Jeżeli nie wypełnisz tej sekcji, przekazanie środków odbędzie się drogą pocztową lub w kasie gminy.</a:t>
            </a:r>
            <a:endParaRPr b="0" lang="pl-PL" sz="1400" spc="-1" strike="noStrike">
              <a:latin typeface="Arial"/>
            </a:endParaRPr>
          </a:p>
        </p:txBody>
      </p:sp>
      <p:pic>
        <p:nvPicPr>
          <p:cNvPr id="118" name="Obraz 10" descr=""/>
          <p:cNvPicPr/>
          <p:nvPr/>
        </p:nvPicPr>
        <p:blipFill>
          <a:blip r:embed="rId1"/>
          <a:stretch/>
        </p:blipFill>
        <p:spPr>
          <a:xfrm>
            <a:off x="1260360" y="991800"/>
            <a:ext cx="5971320" cy="4218840"/>
          </a:xfrm>
          <a:prstGeom prst="rect">
            <a:avLst/>
          </a:prstGeom>
          <a:ln>
            <a:noFill/>
          </a:ln>
        </p:spPr>
      </p:pic>
      <p:sp>
        <p:nvSpPr>
          <p:cNvPr id="119" name="CustomShape 3"/>
          <p:cNvSpPr/>
          <p:nvPr/>
        </p:nvSpPr>
        <p:spPr>
          <a:xfrm>
            <a:off x="7394760" y="2351160"/>
            <a:ext cx="3314160" cy="121788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0" name="CustomShape 4"/>
          <p:cNvSpPr/>
          <p:nvPr/>
        </p:nvSpPr>
        <p:spPr>
          <a:xfrm>
            <a:off x="7332480" y="2378880"/>
            <a:ext cx="3272400" cy="1155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pl-PL" sz="1400" spc="-1" strike="noStrike">
                <a:solidFill>
                  <a:srgbClr val="ffffff"/>
                </a:solidFill>
                <a:latin typeface="Calibri"/>
                <a:ea typeface="DejaVu Sans"/>
              </a:rPr>
              <a:t>Wskazana sekcja ma za zadanie ułatwić Tobie oraz urzędowi wypełnienie i weryfikację wniosku. W zależności od zaznaczonej odpowiedzi konieczne będzie załączenie odpowiednich załączników.</a:t>
            </a:r>
            <a:endParaRPr b="0" lang="pl-PL" sz="1400" spc="-1" strike="noStrike">
              <a:latin typeface="Arial"/>
            </a:endParaRPr>
          </a:p>
        </p:txBody>
      </p:sp>
      <p:sp>
        <p:nvSpPr>
          <p:cNvPr id="121" name="CustomShape 5"/>
          <p:cNvSpPr/>
          <p:nvPr/>
        </p:nvSpPr>
        <p:spPr>
          <a:xfrm>
            <a:off x="7743240" y="4012560"/>
            <a:ext cx="2408760" cy="124344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pl-PL" sz="1400" spc="-1" strike="noStrike">
                <a:solidFill>
                  <a:srgbClr val="ffffff"/>
                </a:solidFill>
                <a:latin typeface="Calibri"/>
                <a:ea typeface="DejaVu Sans"/>
              </a:rPr>
              <a:t>Zaznaczenie pierwszej lub trzeciej odpowiedzi, zobowiązuje urząd do weryfikacji dochodu gospodarstwa domowego.</a:t>
            </a:r>
            <a:endParaRPr b="0" lang="pl-PL" sz="1400" spc="-1" strike="noStrike">
              <a:latin typeface="Arial"/>
            </a:endParaRPr>
          </a:p>
        </p:txBody>
      </p:sp>
      <p:sp>
        <p:nvSpPr>
          <p:cNvPr id="122" name="CustomShape 6"/>
          <p:cNvSpPr/>
          <p:nvPr/>
        </p:nvSpPr>
        <p:spPr>
          <a:xfrm>
            <a:off x="6276960" y="5443200"/>
            <a:ext cx="3836520" cy="99180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pl-PL" sz="1400" spc="-1" strike="noStrike">
                <a:solidFill>
                  <a:srgbClr val="ffffff"/>
                </a:solidFill>
                <a:latin typeface="Calibri"/>
                <a:ea typeface="DejaVu Sans"/>
              </a:rPr>
              <a:t>Jeżeli wniosek składany jest po raz kolejny, a skład gospodarstwa domowego się nie zmienił, nie weryfikuje się dochodu oraz wpisania źródła ogrzewania do CEEB po raz kolejny.</a:t>
            </a:r>
            <a:endParaRPr b="0" lang="pl-PL" sz="1400" spc="-1" strike="noStrike">
              <a:latin typeface="Arial"/>
            </a:endParaRPr>
          </a:p>
        </p:txBody>
      </p:sp>
      <p:sp>
        <p:nvSpPr>
          <p:cNvPr id="123" name="CustomShape 7"/>
          <p:cNvSpPr/>
          <p:nvPr/>
        </p:nvSpPr>
        <p:spPr>
          <a:xfrm flipH="1">
            <a:off x="3389400" y="1236240"/>
            <a:ext cx="4695480" cy="6602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rgbClr val="3f6ec2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4" name="CustomShape 8"/>
          <p:cNvSpPr/>
          <p:nvPr/>
        </p:nvSpPr>
        <p:spPr>
          <a:xfrm flipH="1">
            <a:off x="4245840" y="2960280"/>
            <a:ext cx="4050720" cy="4341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rgbClr val="3f6ec2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5" name="CustomShape 9"/>
          <p:cNvSpPr/>
          <p:nvPr/>
        </p:nvSpPr>
        <p:spPr>
          <a:xfrm flipH="1" flipV="1">
            <a:off x="1747440" y="4561200"/>
            <a:ext cx="4527360" cy="1377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rgbClr val="3f6ec2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6" name="CustomShape 10"/>
          <p:cNvSpPr/>
          <p:nvPr/>
        </p:nvSpPr>
        <p:spPr>
          <a:xfrm flipH="1" flipV="1">
            <a:off x="3692520" y="3930840"/>
            <a:ext cx="4681440" cy="4989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rgbClr val="3f6ec2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7" name="CustomShape 11"/>
          <p:cNvSpPr/>
          <p:nvPr/>
        </p:nvSpPr>
        <p:spPr>
          <a:xfrm flipH="1">
            <a:off x="6453360" y="4431240"/>
            <a:ext cx="1920600" cy="4179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rgbClr val="3f6ec2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1"/>
          <p:cNvSpPr/>
          <p:nvPr/>
        </p:nvSpPr>
        <p:spPr>
          <a:xfrm>
            <a:off x="6696000" y="261000"/>
            <a:ext cx="3873240" cy="153900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pl-PL" sz="1400" spc="-1" strike="noStrike">
                <a:solidFill>
                  <a:srgbClr val="ffffff"/>
                </a:solidFill>
                <a:latin typeface="Calibri"/>
                <a:ea typeface="DejaVu Sans"/>
              </a:rPr>
              <a:t>Jeżeli składasz wniosek po raz pierwszy lub skład gospodarstwa domowego się zmienił, musisz załączyć załączniki nr 1, a także w zależności od tego czy osiągasz dochody nieobjęte podatkiem dochodowym lub dochody z gospodarstwa rolnego, odpowiednio załączniki 1A lub 1B.</a:t>
            </a:r>
            <a:endParaRPr b="0" lang="pl-PL" sz="1400" spc="-1" strike="noStrike">
              <a:latin typeface="Arial"/>
            </a:endParaRPr>
          </a:p>
        </p:txBody>
      </p:sp>
      <p:sp>
        <p:nvSpPr>
          <p:cNvPr id="129" name="CustomShape 2"/>
          <p:cNvSpPr/>
          <p:nvPr/>
        </p:nvSpPr>
        <p:spPr>
          <a:xfrm>
            <a:off x="7272000" y="3312000"/>
            <a:ext cx="3168000" cy="208800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pl-PL" sz="1400" spc="-1" strike="noStrike">
                <a:solidFill>
                  <a:srgbClr val="ffffff"/>
                </a:solidFill>
                <a:latin typeface="Calibri"/>
                <a:ea typeface="DejaVu Sans"/>
              </a:rPr>
              <a:t>Rekompensata podatku VAT przysługuje za dostarczone paliwa gazowe w 2023 r.</a:t>
            </a:r>
            <a:br/>
            <a:r>
              <a:rPr b="0" lang="pl-PL" sz="1400" spc="-1" strike="noStrike">
                <a:solidFill>
                  <a:srgbClr val="ffffff"/>
                </a:solidFill>
                <a:latin typeface="Calibri"/>
                <a:ea typeface="DejaVu Sans"/>
              </a:rPr>
              <a:t>Oznacza to, że nie jest możliwe otrzymanie faktury VAT na podstawie prognozy zużycia. Na fakturze dokumentującej dostarczenie paliw gazowych, powinna widnieć informacja o rzeczywistym zużyciu paliw gazowych.</a:t>
            </a:r>
            <a:endParaRPr b="0" lang="pl-PL" sz="1400" spc="-1" strike="noStrike">
              <a:latin typeface="Arial"/>
            </a:endParaRPr>
          </a:p>
        </p:txBody>
      </p:sp>
      <p:sp>
        <p:nvSpPr>
          <p:cNvPr id="130" name="CustomShape 3"/>
          <p:cNvSpPr/>
          <p:nvPr/>
        </p:nvSpPr>
        <p:spPr>
          <a:xfrm>
            <a:off x="6984000" y="5528520"/>
            <a:ext cx="3613680" cy="87300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pl-PL" sz="1400" spc="-1" strike="noStrike">
                <a:solidFill>
                  <a:srgbClr val="ffffff"/>
                </a:solidFill>
                <a:latin typeface="Calibri"/>
                <a:ea typeface="DejaVu Sans"/>
              </a:rPr>
              <a:t>Inne załączane dokumenty mogą informować o dochodach niepodlegających opodatkowaniu podatkiem dochodowym</a:t>
            </a:r>
            <a:endParaRPr b="0" lang="pl-PL" sz="1400" spc="-1" strike="noStrike">
              <a:latin typeface="Arial"/>
            </a:endParaRPr>
          </a:p>
        </p:txBody>
      </p:sp>
      <p:pic>
        <p:nvPicPr>
          <p:cNvPr id="131" name="Obraz 23" descr=""/>
          <p:cNvPicPr/>
          <p:nvPr/>
        </p:nvPicPr>
        <p:blipFill>
          <a:blip r:embed="rId1"/>
          <a:stretch/>
        </p:blipFill>
        <p:spPr>
          <a:xfrm>
            <a:off x="1086480" y="0"/>
            <a:ext cx="5757120" cy="6857280"/>
          </a:xfrm>
          <a:prstGeom prst="rect">
            <a:avLst/>
          </a:prstGeom>
          <a:ln>
            <a:noFill/>
          </a:ln>
        </p:spPr>
      </p:pic>
      <p:sp>
        <p:nvSpPr>
          <p:cNvPr id="132" name="CustomShape 4"/>
          <p:cNvSpPr/>
          <p:nvPr/>
        </p:nvSpPr>
        <p:spPr>
          <a:xfrm flipH="1">
            <a:off x="3079800" y="748800"/>
            <a:ext cx="4782600" cy="1150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rgbClr val="3f6ec2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3" name="CustomShape 5"/>
          <p:cNvSpPr/>
          <p:nvPr/>
        </p:nvSpPr>
        <p:spPr>
          <a:xfrm flipH="1">
            <a:off x="4354920" y="4379040"/>
            <a:ext cx="3480120" cy="725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rgbClr val="3f6ec2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4" name="CustomShape 6"/>
          <p:cNvSpPr/>
          <p:nvPr/>
        </p:nvSpPr>
        <p:spPr>
          <a:xfrm flipH="1" flipV="1">
            <a:off x="6095160" y="5696280"/>
            <a:ext cx="1767240" cy="2678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rgbClr val="3f6ec2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5" name="CustomShape 7"/>
          <p:cNvSpPr/>
          <p:nvPr/>
        </p:nvSpPr>
        <p:spPr>
          <a:xfrm>
            <a:off x="7272000" y="2347920"/>
            <a:ext cx="3613680" cy="74808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pl-PL" sz="1400" spc="-1" strike="noStrike">
                <a:solidFill>
                  <a:srgbClr val="ffffff"/>
                </a:solidFill>
                <a:latin typeface="Calibri"/>
                <a:ea typeface="DejaVu Sans"/>
              </a:rPr>
              <a:t>Wszystkie załączane do wniosku załączniki powinny być wskazane na tej liście.</a:t>
            </a:r>
            <a:endParaRPr b="0" lang="pl-PL" sz="1400" spc="-1" strike="noStrike">
              <a:latin typeface="Arial"/>
            </a:endParaRPr>
          </a:p>
        </p:txBody>
      </p:sp>
      <p:sp>
        <p:nvSpPr>
          <p:cNvPr id="136" name="CustomShape 8"/>
          <p:cNvSpPr/>
          <p:nvPr/>
        </p:nvSpPr>
        <p:spPr>
          <a:xfrm flipH="1">
            <a:off x="6698520" y="2696400"/>
            <a:ext cx="1030680" cy="7959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rgbClr val="3f6ec2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7" name="CustomShape 9"/>
          <p:cNvSpPr/>
          <p:nvPr/>
        </p:nvSpPr>
        <p:spPr>
          <a:xfrm flipH="1">
            <a:off x="6698520" y="2696400"/>
            <a:ext cx="1030680" cy="10897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rgbClr val="3f6ec2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8" name="CustomShape 10"/>
          <p:cNvSpPr/>
          <p:nvPr/>
        </p:nvSpPr>
        <p:spPr>
          <a:xfrm flipH="1">
            <a:off x="6698520" y="2696400"/>
            <a:ext cx="1030680" cy="5101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rgbClr val="3f6ec2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9" name="CustomShape 11"/>
          <p:cNvSpPr/>
          <p:nvPr/>
        </p:nvSpPr>
        <p:spPr>
          <a:xfrm flipH="1">
            <a:off x="6732360" y="2696400"/>
            <a:ext cx="997200" cy="2548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rgbClr val="3f6ec2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0" name="CustomShape 12"/>
          <p:cNvSpPr/>
          <p:nvPr/>
        </p:nvSpPr>
        <p:spPr>
          <a:xfrm flipH="1" flipV="1">
            <a:off x="6698520" y="2636280"/>
            <a:ext cx="1030680" cy="58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rgbClr val="3f6ec2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1" name="CustomShape 13"/>
          <p:cNvSpPr/>
          <p:nvPr/>
        </p:nvSpPr>
        <p:spPr>
          <a:xfrm flipH="1">
            <a:off x="6698520" y="2696400"/>
            <a:ext cx="1030680" cy="1307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rgbClr val="3f6ec2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2" name="CustomShape 14"/>
          <p:cNvSpPr/>
          <p:nvPr/>
        </p:nvSpPr>
        <p:spPr>
          <a:xfrm flipH="1">
            <a:off x="6698520" y="2696400"/>
            <a:ext cx="1030680" cy="16221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rgbClr val="3f6ec2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3" name="CustomShape 15"/>
          <p:cNvSpPr/>
          <p:nvPr/>
        </p:nvSpPr>
        <p:spPr>
          <a:xfrm flipH="1">
            <a:off x="6715440" y="2696400"/>
            <a:ext cx="1013760" cy="19108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rgbClr val="3f6ec2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Obraz 11" descr=""/>
          <p:cNvPicPr/>
          <p:nvPr/>
        </p:nvPicPr>
        <p:blipFill>
          <a:blip r:embed="rId1"/>
          <a:stretch/>
        </p:blipFill>
        <p:spPr>
          <a:xfrm>
            <a:off x="899640" y="883080"/>
            <a:ext cx="6066720" cy="4676040"/>
          </a:xfrm>
          <a:prstGeom prst="rect">
            <a:avLst/>
          </a:prstGeom>
          <a:ln>
            <a:noFill/>
          </a:ln>
        </p:spPr>
      </p:pic>
      <p:sp>
        <p:nvSpPr>
          <p:cNvPr id="145" name="CustomShape 1"/>
          <p:cNvSpPr/>
          <p:nvPr/>
        </p:nvSpPr>
        <p:spPr>
          <a:xfrm>
            <a:off x="6032880" y="323640"/>
            <a:ext cx="3613680" cy="79920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pl-PL" sz="1400" spc="-1" strike="noStrike">
                <a:solidFill>
                  <a:srgbClr val="ffffff"/>
                </a:solidFill>
                <a:latin typeface="Calibri"/>
                <a:ea typeface="DejaVu Sans"/>
              </a:rPr>
              <a:t>Oświadczenia.</a:t>
            </a:r>
            <a:br/>
            <a:r>
              <a:rPr b="0" lang="pl-PL" sz="1400" spc="-1" strike="noStrike">
                <a:solidFill>
                  <a:srgbClr val="ffffff"/>
                </a:solidFill>
                <a:latin typeface="Calibri"/>
                <a:ea typeface="DejaVu Sans"/>
              </a:rPr>
              <a:t>Tutaj potwierdzasz, że wszystkie podane informacje są zgodne z prawdą.</a:t>
            </a:r>
            <a:endParaRPr b="0" lang="pl-PL" sz="1400" spc="-1" strike="noStrike">
              <a:latin typeface="Arial"/>
            </a:endParaRPr>
          </a:p>
        </p:txBody>
      </p:sp>
      <p:sp>
        <p:nvSpPr>
          <p:cNvPr id="146" name="CustomShape 2"/>
          <p:cNvSpPr/>
          <p:nvPr/>
        </p:nvSpPr>
        <p:spPr>
          <a:xfrm>
            <a:off x="6924600" y="4968000"/>
            <a:ext cx="3803400" cy="114840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pl-PL" sz="1400" spc="-1" strike="noStrike">
                <a:solidFill>
                  <a:srgbClr val="ffffff"/>
                </a:solidFill>
                <a:latin typeface="Calibri"/>
                <a:ea typeface="DejaVu Sans"/>
              </a:rPr>
              <a:t>Podpisem wnioskodawcy kończy się wniosek. Musi on być złożony każdorazowo, załączniki nr 1, 1A, 1B, 2 lub 3 są załączane jedynie w przypadku spełnienia odpowiednich warunków.</a:t>
            </a:r>
            <a:endParaRPr b="0" lang="pl-PL" sz="1400" spc="-1" strike="noStrike">
              <a:latin typeface="Arial"/>
            </a:endParaRPr>
          </a:p>
        </p:txBody>
      </p:sp>
      <p:sp>
        <p:nvSpPr>
          <p:cNvPr id="147" name="CustomShape 3"/>
          <p:cNvSpPr/>
          <p:nvPr/>
        </p:nvSpPr>
        <p:spPr>
          <a:xfrm flipH="1">
            <a:off x="2232360" y="723600"/>
            <a:ext cx="3799080" cy="457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rgbClr val="3f6ec2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8" name="CustomShape 4"/>
          <p:cNvSpPr/>
          <p:nvPr/>
        </p:nvSpPr>
        <p:spPr>
          <a:xfrm flipH="1" flipV="1">
            <a:off x="6622200" y="5184000"/>
            <a:ext cx="865080" cy="3747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rgbClr val="3f6ec2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9" name="CustomShape 5"/>
          <p:cNvSpPr/>
          <p:nvPr/>
        </p:nvSpPr>
        <p:spPr>
          <a:xfrm>
            <a:off x="7056000" y="1604160"/>
            <a:ext cx="3613680" cy="66708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pl-PL" sz="1400" spc="-1" strike="noStrike">
                <a:solidFill>
                  <a:srgbClr val="ffffff"/>
                </a:solidFill>
                <a:latin typeface="Calibri"/>
                <a:ea typeface="DejaVu Sans"/>
              </a:rPr>
              <a:t>Składanie fałszywych oświadczeń wiąże się z odpowiedzialnością karną.</a:t>
            </a:r>
            <a:endParaRPr b="0" lang="pl-PL" sz="1400" spc="-1" strike="noStrike">
              <a:latin typeface="Arial"/>
            </a:endParaRPr>
          </a:p>
        </p:txBody>
      </p:sp>
      <p:sp>
        <p:nvSpPr>
          <p:cNvPr id="150" name="CustomShape 6"/>
          <p:cNvSpPr/>
          <p:nvPr/>
        </p:nvSpPr>
        <p:spPr>
          <a:xfrm flipH="1">
            <a:off x="6729840" y="1872720"/>
            <a:ext cx="1739880" cy="2106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rgbClr val="3f6ec2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1" name="CustomShape 7"/>
          <p:cNvSpPr/>
          <p:nvPr/>
        </p:nvSpPr>
        <p:spPr>
          <a:xfrm>
            <a:off x="7258320" y="2755080"/>
            <a:ext cx="2965680" cy="12769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pl-PL" sz="1400" spc="-1" strike="noStrike">
                <a:solidFill>
                  <a:srgbClr val="ffffff"/>
                </a:solidFill>
                <a:latin typeface="Calibri"/>
                <a:ea typeface="DejaVu Sans"/>
              </a:rPr>
              <a:t>Twoim głównym źródłem ogrzewania musi być kocioł zasilany paliwem gazowy tj. gazem ziemnym z sieci gazowej.</a:t>
            </a:r>
            <a:endParaRPr b="0" lang="pl-PL" sz="1400" spc="-1" strike="noStrike">
              <a:latin typeface="Arial"/>
            </a:endParaRPr>
          </a:p>
        </p:txBody>
      </p:sp>
      <p:sp>
        <p:nvSpPr>
          <p:cNvPr id="152" name="CustomShape 8"/>
          <p:cNvSpPr/>
          <p:nvPr/>
        </p:nvSpPr>
        <p:spPr>
          <a:xfrm flipH="1" flipV="1">
            <a:off x="6847920" y="3003840"/>
            <a:ext cx="1456920" cy="1544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rgbClr val="3f6ec2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CustomShape 1"/>
          <p:cNvSpPr/>
          <p:nvPr/>
        </p:nvSpPr>
        <p:spPr>
          <a:xfrm>
            <a:off x="5890320" y="394200"/>
            <a:ext cx="3613680" cy="160488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pl-PL" sz="1400" spc="-1" strike="noStrike">
                <a:solidFill>
                  <a:srgbClr val="ffffff"/>
                </a:solidFill>
                <a:latin typeface="Calibri"/>
                <a:ea typeface="DejaVu Sans"/>
              </a:rPr>
              <a:t>Załącznik nr 1 wypełniany jest w celu określenia wielkości i składu gospodarstwa domowego. Służy on do weryfikacji dochodu w przeliczeniu na osobę, a także weryfikacji czy dana osoba nie jest wpisana do więcej niż jednego gospodarstwa domowego.</a:t>
            </a:r>
            <a:endParaRPr b="0" lang="pl-PL" sz="1400" spc="-1" strike="noStrike">
              <a:latin typeface="Arial"/>
            </a:endParaRPr>
          </a:p>
        </p:txBody>
      </p:sp>
      <p:pic>
        <p:nvPicPr>
          <p:cNvPr id="154" name="Obraz 9" descr=""/>
          <p:cNvPicPr/>
          <p:nvPr/>
        </p:nvPicPr>
        <p:blipFill>
          <a:blip r:embed="rId1"/>
          <a:stretch/>
        </p:blipFill>
        <p:spPr>
          <a:xfrm>
            <a:off x="1175040" y="0"/>
            <a:ext cx="4343400" cy="6857280"/>
          </a:xfrm>
          <a:prstGeom prst="rect">
            <a:avLst/>
          </a:prstGeom>
          <a:ln>
            <a:noFill/>
          </a:ln>
        </p:spPr>
      </p:pic>
      <p:sp>
        <p:nvSpPr>
          <p:cNvPr id="155" name="CustomShape 2"/>
          <p:cNvSpPr/>
          <p:nvPr/>
        </p:nvSpPr>
        <p:spPr>
          <a:xfrm>
            <a:off x="5853960" y="2213280"/>
            <a:ext cx="4108680" cy="121500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pl-PL" sz="1400" spc="-1" strike="noStrike">
                <a:solidFill>
                  <a:srgbClr val="ffffff"/>
                </a:solidFill>
                <a:latin typeface="Calibri"/>
                <a:ea typeface="DejaVu Sans"/>
              </a:rPr>
              <a:t>Jeżeli należysz do jednoosobowego gospodarstwa domowego, nie musisz wypełniać sekcji skład gospodarstwa domowego i może przejść od razu do sekcji rok kalendarzowy, którego dotyczy dochód.</a:t>
            </a:r>
            <a:endParaRPr b="0" lang="pl-PL" sz="1400" spc="-1" strike="noStrike">
              <a:latin typeface="Arial"/>
            </a:endParaRPr>
          </a:p>
        </p:txBody>
      </p:sp>
      <p:sp>
        <p:nvSpPr>
          <p:cNvPr id="156" name="CustomShape 3"/>
          <p:cNvSpPr/>
          <p:nvPr/>
        </p:nvSpPr>
        <p:spPr>
          <a:xfrm flipH="1">
            <a:off x="3146040" y="1196640"/>
            <a:ext cx="3718080" cy="904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rgbClr val="3f6ec2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7" name="CustomShape 4"/>
          <p:cNvSpPr/>
          <p:nvPr/>
        </p:nvSpPr>
        <p:spPr>
          <a:xfrm flipH="1">
            <a:off x="1780560" y="2820960"/>
            <a:ext cx="4071960" cy="17438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rgbClr val="3f6ec2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8" name="CustomShape 5"/>
          <p:cNvSpPr/>
          <p:nvPr/>
        </p:nvSpPr>
        <p:spPr>
          <a:xfrm>
            <a:off x="5976000" y="3744000"/>
            <a:ext cx="3613680" cy="12805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pl-PL" sz="1400" spc="-1" strike="noStrike">
                <a:solidFill>
                  <a:srgbClr val="ffffff"/>
                </a:solidFill>
                <a:latin typeface="Calibri"/>
                <a:ea typeface="DejaVu Sans"/>
              </a:rPr>
              <a:t>Dane członków gospodarstwa domowego służą między innymi do weryfikacji dochodu, oraz kontroli czy dana osoba nie została zgłoszona do dwóch gospodarstw domowych</a:t>
            </a:r>
            <a:endParaRPr b="0" lang="pl-PL" sz="1400" spc="-1" strike="noStrike">
              <a:latin typeface="Arial"/>
            </a:endParaRPr>
          </a:p>
        </p:txBody>
      </p:sp>
      <p:sp>
        <p:nvSpPr>
          <p:cNvPr id="159" name="CustomShape 6"/>
          <p:cNvSpPr/>
          <p:nvPr/>
        </p:nvSpPr>
        <p:spPr>
          <a:xfrm flipH="1">
            <a:off x="3256920" y="4324680"/>
            <a:ext cx="5186160" cy="8481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rgbClr val="3f6ec2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0" name="CustomShape 7"/>
          <p:cNvSpPr/>
          <p:nvPr/>
        </p:nvSpPr>
        <p:spPr>
          <a:xfrm flipH="1">
            <a:off x="4015080" y="5983560"/>
            <a:ext cx="1974600" cy="589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rgbClr val="3f6ec2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1" name="CustomShape 8"/>
          <p:cNvSpPr/>
          <p:nvPr/>
        </p:nvSpPr>
        <p:spPr>
          <a:xfrm>
            <a:off x="5991120" y="5216400"/>
            <a:ext cx="3849120" cy="153360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pl-PL" sz="1400" spc="-1" strike="noStrike">
                <a:solidFill>
                  <a:srgbClr val="ffffff"/>
                </a:solidFill>
                <a:latin typeface="Calibri"/>
                <a:ea typeface="DejaVu Sans"/>
              </a:rPr>
              <a:t>Ta sekcja powinna zostać wypełniona, jeżeli osoba nie posiada numeru PESEL. Jeżeli zostało wypełnione pole z numerem PESEL, a także wpisana została Seria i numer dokumentu stwierdzającego tożsamość, wniosek również wypełniony jest prawidłowo. </a:t>
            </a:r>
            <a:endParaRPr b="0" lang="pl-PL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CustomShape 1"/>
          <p:cNvSpPr/>
          <p:nvPr/>
        </p:nvSpPr>
        <p:spPr>
          <a:xfrm>
            <a:off x="8340840" y="852120"/>
            <a:ext cx="2315160" cy="152388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pl-PL" sz="1400" spc="-1" strike="noStrike">
                <a:solidFill>
                  <a:srgbClr val="ffffff"/>
                </a:solidFill>
                <a:latin typeface="Calibri"/>
                <a:ea typeface="DejaVu Sans"/>
              </a:rPr>
              <a:t>W przypadku konieczności załączenia załącznika nr 1, wskazany powinien być rok odpowiedni do daty złożenia wniosku.</a:t>
            </a:r>
            <a:endParaRPr b="0" lang="pl-PL" sz="1400" spc="-1" strike="noStrike">
              <a:latin typeface="Arial"/>
            </a:endParaRPr>
          </a:p>
        </p:txBody>
      </p:sp>
      <p:pic>
        <p:nvPicPr>
          <p:cNvPr id="163" name="Obraz 11" descr=""/>
          <p:cNvPicPr/>
          <p:nvPr/>
        </p:nvPicPr>
        <p:blipFill>
          <a:blip r:embed="rId1"/>
          <a:stretch/>
        </p:blipFill>
        <p:spPr>
          <a:xfrm>
            <a:off x="1382760" y="514080"/>
            <a:ext cx="5981040" cy="5971320"/>
          </a:xfrm>
          <a:prstGeom prst="rect">
            <a:avLst/>
          </a:prstGeom>
          <a:ln>
            <a:noFill/>
          </a:ln>
        </p:spPr>
      </p:pic>
      <p:sp>
        <p:nvSpPr>
          <p:cNvPr id="164" name="CustomShape 2"/>
          <p:cNvSpPr/>
          <p:nvPr/>
        </p:nvSpPr>
        <p:spPr>
          <a:xfrm>
            <a:off x="8172360" y="3690720"/>
            <a:ext cx="2339640" cy="185328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pl-PL" sz="1400" spc="-1" strike="noStrike">
                <a:solidFill>
                  <a:srgbClr val="ffffff"/>
                </a:solidFill>
                <a:latin typeface="Calibri"/>
                <a:ea typeface="DejaVu Sans"/>
              </a:rPr>
              <a:t>Weryfikacji dochodu dokonuje się tylko raz. Dla wniosków składanych po raz kolejny, wnioskodawca nie musi wypełniać załącznika nr 1.</a:t>
            </a:r>
            <a:endParaRPr b="0" lang="pl-PL" sz="1400" spc="-1" strike="noStrike">
              <a:latin typeface="Arial"/>
            </a:endParaRPr>
          </a:p>
        </p:txBody>
      </p:sp>
      <p:sp>
        <p:nvSpPr>
          <p:cNvPr id="165" name="CustomShape 3"/>
          <p:cNvSpPr/>
          <p:nvPr/>
        </p:nvSpPr>
        <p:spPr>
          <a:xfrm flipH="1">
            <a:off x="6036120" y="1302480"/>
            <a:ext cx="2303280" cy="1440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rgbClr val="3f6ec2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6" name="CustomShape 4"/>
          <p:cNvSpPr/>
          <p:nvPr/>
        </p:nvSpPr>
        <p:spPr>
          <a:xfrm flipH="1" flipV="1">
            <a:off x="6699960" y="3017520"/>
            <a:ext cx="1470960" cy="8694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rgbClr val="3f6ec2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7" name="CustomShape 5"/>
          <p:cNvSpPr/>
          <p:nvPr/>
        </p:nvSpPr>
        <p:spPr>
          <a:xfrm flipH="1">
            <a:off x="4269600" y="4589640"/>
            <a:ext cx="3901320" cy="1148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rgbClr val="3f6ec2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6123</TotalTime>
  <Application>LibreOffice/6.2.0.3$Windows_x86 LibreOffice_project/98c6a8a1c6c7b144ce3cc729e34964b47ce25d62</Application>
  <Words>1235</Words>
  <Paragraphs>64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2023-01-16T12:59:21Z</dcterms:created>
  <dc:creator>SYREK Michał</dc:creator>
  <dc:description/>
  <dc:language>pl-PL</dc:language>
  <cp:lastModifiedBy/>
  <cp:lastPrinted>2023-02-13T14:17:54Z</cp:lastPrinted>
  <dcterms:modified xsi:type="dcterms:W3CDTF">2023-02-13T14:18:09Z</dcterms:modified>
  <cp:revision>16</cp:revision>
  <dc:subject/>
  <dc:title>Prezentacja programu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5</vt:i4>
  </property>
  <property fmtid="{D5CDD505-2E9C-101B-9397-08002B2CF9AE}" pid="8" name="PresentationFormat">
    <vt:lpwstr>Panoramiczny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16</vt:i4>
  </property>
</Properties>
</file>